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7" r:id="rId8"/>
    <p:sldId id="261" r:id="rId9"/>
    <p:sldId id="269" r:id="rId10"/>
    <p:sldId id="263" r:id="rId11"/>
    <p:sldId id="264" r:id="rId12"/>
    <p:sldId id="265" r:id="rId13"/>
    <p:sldId id="26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1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8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6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4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1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0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5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9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2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3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8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3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9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5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9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663">
              <a:srgbClr val="D2EC9A"/>
            </a:gs>
            <a:gs pos="40381">
              <a:srgbClr val="E3F3C0"/>
            </a:gs>
            <a:gs pos="50986">
              <a:srgbClr val="DDF1B3"/>
            </a:gs>
            <a:gs pos="74000">
              <a:schemeClr val="accent1">
                <a:lumMod val="45000"/>
                <a:lumOff val="55000"/>
              </a:schemeClr>
            </a:gs>
            <a:gs pos="87980">
              <a:srgbClr val="D0EB96"/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4258-33FC-44D0-AB03-5DCF4A93DF84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A64588-5AAC-4B7F-A3E1-6FD86AF5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87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iuro@blgd.e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B3647-7FA7-44FB-9059-43CA1BA51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292" y="4908429"/>
            <a:ext cx="10444164" cy="396663"/>
          </a:xfrm>
        </p:spPr>
        <p:txBody>
          <a:bodyPr>
            <a:noAutofit/>
          </a:bodyPr>
          <a:lstStyle/>
          <a:p>
            <a:pPr algn="ctr"/>
            <a:r>
              <a:rPr lang="pl-PL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2000" b="1" dirty="0">
                <a:solidFill>
                  <a:schemeClr val="tx1"/>
                </a:solidFill>
              </a:rPr>
            </a:b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097157-8E9F-49D5-8F37-082EB9588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1659" y="5486400"/>
            <a:ext cx="6133383" cy="465825"/>
          </a:xfrm>
        </p:spPr>
        <p:txBody>
          <a:bodyPr>
            <a:noAutofit/>
          </a:bodyPr>
          <a:lstStyle/>
          <a:p>
            <a:pPr algn="ctr"/>
            <a:endParaRPr lang="pl-PL" sz="1600" b="1" i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Biała </a:t>
            </a:r>
            <a:r>
              <a:rPr lang="pl-P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Podlaska 16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grudnia 2021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63A2F6E-B234-45DD-BA15-0ECFA42E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071" y="2462367"/>
            <a:ext cx="1077413" cy="924102"/>
          </a:xfrm>
          <a:prstGeom prst="rect">
            <a:avLst/>
          </a:prstGeom>
        </p:spPr>
      </p:pic>
      <p:pic>
        <p:nvPicPr>
          <p:cNvPr id="1026" name="Picture 2" descr="Obraz znaleziony dla: flaga ue">
            <a:extLst>
              <a:ext uri="{FF2B5EF4-FFF2-40B4-BE49-F238E27FC236}">
                <a16:creationId xmlns:a16="http://schemas.microsoft.com/office/drawing/2014/main" id="{0DF17F8F-CE11-4753-B08C-8D472B51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6" y="2465229"/>
            <a:ext cx="1397468" cy="9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24F757A-6472-4952-9C5F-0D23C2E25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029" y="2462367"/>
            <a:ext cx="1397468" cy="96663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1009652-3B5A-4D3B-A33D-2A8D09F7E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042" y="2462367"/>
            <a:ext cx="1397468" cy="96663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82DE41A-17DF-4978-AB54-1CF8B7351963}"/>
              </a:ext>
            </a:extLst>
          </p:cNvPr>
          <p:cNvSpPr txBox="1"/>
          <p:nvPr/>
        </p:nvSpPr>
        <p:spPr>
          <a:xfrm>
            <a:off x="2501659" y="690112"/>
            <a:ext cx="59766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finansowe ze środków Programu Rozwoju Obszarów Wiejskich w latach 2014-2020</a:t>
            </a:r>
            <a:br>
              <a:rPr lang="pl-P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zakresie podejmowania działalności gospodarczej na obszarze wiejskim objętym strategią rozwoju lokalnego kierowanego przez społeczność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ED6A6E4-13D3-46F6-A064-976F5920F346}"/>
              </a:ext>
            </a:extLst>
          </p:cNvPr>
          <p:cNvSpPr txBox="1"/>
          <p:nvPr/>
        </p:nvSpPr>
        <p:spPr>
          <a:xfrm>
            <a:off x="1023285" y="4235569"/>
            <a:ext cx="1013066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b="1" i="1" dirty="0"/>
              <a:t>,,Europejski Fundusz Rolny na Rzecz Rozwoju Obszarów Wiejskich: Europa Inwestująca w Obszary Wiejskie”. Instytucja zarządzająca PROW </a:t>
            </a:r>
            <a:br>
              <a:rPr lang="pl-PL" sz="1100" b="1" i="1" dirty="0"/>
            </a:br>
            <a:r>
              <a:rPr lang="pl-PL" sz="1100" b="1" i="1" dirty="0"/>
              <a:t>2014-2020- Minister Rolnictwa i Rozwoju Wsi. Materiał opracowany przez Bialskopodlaską Lokalną Grupę Działania współfinansowany jest </a:t>
            </a:r>
            <a:br>
              <a:rPr lang="pl-PL" sz="1100" b="1" i="1" dirty="0"/>
            </a:br>
            <a:r>
              <a:rPr lang="pl-PL" sz="1100" b="1" i="1" dirty="0"/>
              <a:t>ze środków Unii Europejskiej w ramach poddziałania 19.4 Wsparcie na rzecz kosztów bieżących i aktywizacji w ramach PROW 2014-2020</a:t>
            </a:r>
            <a:r>
              <a:rPr lang="pl-PL" b="1" i="1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481C53C-86DC-49F8-B4F7-7CA3A5DFFE35}"/>
              </a:ext>
            </a:extLst>
          </p:cNvPr>
          <p:cNvSpPr txBox="1"/>
          <p:nvPr/>
        </p:nvSpPr>
        <p:spPr>
          <a:xfrm>
            <a:off x="523875" y="533399"/>
            <a:ext cx="899781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Kryteria wyboru operacji do dofinansowania</a:t>
            </a:r>
            <a:r>
              <a:rPr lang="pl-PL" sz="2000" dirty="0"/>
              <a:t>:</a:t>
            </a:r>
          </a:p>
          <a:p>
            <a:endParaRPr lang="pl-PL" sz="2000" dirty="0"/>
          </a:p>
          <a:p>
            <a:pPr marL="342900" indent="-342900">
              <a:buAutoNum type="arabicPeriod"/>
            </a:pPr>
            <a:r>
              <a:rPr lang="pl-PL" sz="2000" b="1" dirty="0"/>
              <a:t>Status wnioskodawcy </a:t>
            </a:r>
          </a:p>
          <a:p>
            <a:endParaRPr lang="pl-PL" sz="1600" dirty="0"/>
          </a:p>
          <a:p>
            <a:pPr algn="just"/>
            <a:r>
              <a:rPr lang="pl-PL" sz="1600" dirty="0"/>
              <a:t>1.1 Preferowane będą operacje mające na celu podejmowanie działalności przez grupy </a:t>
            </a:r>
            <a:r>
              <a:rPr lang="pl-PL" sz="1600" dirty="0" err="1"/>
              <a:t>defaworyzowane</a:t>
            </a:r>
            <a:r>
              <a:rPr lang="pl-PL" sz="1600" dirty="0"/>
              <a:t> określone w LSR w szczególności:</a:t>
            </a:r>
          </a:p>
          <a:p>
            <a:pPr algn="just"/>
            <a:endParaRPr lang="pl-PL" sz="1600" dirty="0"/>
          </a:p>
          <a:p>
            <a:pPr marL="180975" indent="-180975" algn="just"/>
            <a:r>
              <a:rPr lang="pl-PL" sz="1600" dirty="0"/>
              <a:t>- </a:t>
            </a:r>
            <a:r>
              <a:rPr lang="pl-PL" sz="1600" b="1" dirty="0"/>
              <a:t>długotrwale bezrobotne </a:t>
            </a:r>
            <a:r>
              <a:rPr lang="pl-PL" sz="1600" dirty="0"/>
              <a:t>(pozostająca w rejestrze PUP łącznie przez okres ponad 12 miesięcy w okresie ostatnich 2 lat, z wyłączeniem okresów odbywania stażu i przygotowania zawodowego dorosłych);</a:t>
            </a:r>
          </a:p>
          <a:p>
            <a:pPr algn="just"/>
            <a:r>
              <a:rPr lang="pl-PL" sz="1600" dirty="0"/>
              <a:t>- </a:t>
            </a:r>
            <a:r>
              <a:rPr lang="pl-PL" sz="1600" b="1" dirty="0"/>
              <a:t>niepełnosprawne</a:t>
            </a:r>
            <a:r>
              <a:rPr lang="pl-PL" sz="1600" dirty="0"/>
              <a:t> (pracujące i nie pracujące, posiadające orzeczenie o niepełnosprawności);</a:t>
            </a:r>
          </a:p>
          <a:p>
            <a:pPr marL="180975" indent="-180975" algn="just"/>
            <a:r>
              <a:rPr lang="pl-PL" sz="1600" dirty="0"/>
              <a:t>- </a:t>
            </a:r>
            <a:r>
              <a:rPr lang="pl-PL" sz="1600" b="1" dirty="0"/>
              <a:t>osoby 50+ </a:t>
            </a:r>
            <a:r>
              <a:rPr lang="pl-PL" sz="1600" dirty="0"/>
              <a:t>(pozostające w rejestrze PUP, które na dzień składnia wniosku o przyznanie pomocy mają ukończone 50 lat);</a:t>
            </a:r>
            <a:endParaRPr lang="pl-PL" sz="1600" b="1" dirty="0"/>
          </a:p>
          <a:p>
            <a:pPr marL="88900" indent="-88900" algn="just"/>
            <a:r>
              <a:rPr lang="pl-PL" sz="1600" b="1" dirty="0"/>
              <a:t>- osoby do 25 roku życia </a:t>
            </a:r>
            <a:r>
              <a:rPr lang="pl-PL" sz="1600" dirty="0"/>
              <a:t>(pozostające w rejestrze PUP, które na dzień składania wniosku nie ukończyły 25 lat)</a:t>
            </a:r>
          </a:p>
          <a:p>
            <a:pPr marL="285750" indent="-285750" algn="just">
              <a:buFontTx/>
              <a:buChar char="-"/>
            </a:pPr>
            <a:endParaRPr lang="pl-PL" sz="1600" dirty="0"/>
          </a:p>
          <a:p>
            <a:pPr algn="just"/>
            <a:r>
              <a:rPr lang="pl-PL" sz="1600" dirty="0"/>
              <a:t>1.2 </a:t>
            </a:r>
            <a:r>
              <a:rPr lang="pl-PL" sz="1600" b="1" dirty="0"/>
              <a:t>Osoby bezrobotne </a:t>
            </a:r>
            <a:r>
              <a:rPr lang="pl-PL" sz="1600" dirty="0"/>
              <a:t>– pozostające w rejestrze PUP na dzień składania wniosku o przyznanie pomocy, niezakwalifikowane do żadnej z grup defaworyzowanych określonych w LSR.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AA2554A-1CC6-4123-9792-423F784DD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5203825"/>
            <a:ext cx="2209800" cy="14732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D09F8A5-5786-4A54-89F3-78282A00D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5203825"/>
            <a:ext cx="2357120" cy="14732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29101D5-8D5D-48B6-AF01-4724881E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225" y="5203824"/>
            <a:ext cx="2209800" cy="14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2A319A8-9179-4271-B277-AED72A83CC33}"/>
              </a:ext>
            </a:extLst>
          </p:cNvPr>
          <p:cNvSpPr txBox="1"/>
          <p:nvPr/>
        </p:nvSpPr>
        <p:spPr>
          <a:xfrm>
            <a:off x="514350" y="133350"/>
            <a:ext cx="8410575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2. Doświadczenie wnioskodawcy</a:t>
            </a:r>
          </a:p>
          <a:p>
            <a:r>
              <a:rPr lang="pl-PL" sz="1600" b="1" dirty="0"/>
              <a:t> </a:t>
            </a:r>
          </a:p>
          <a:p>
            <a:pPr algn="just"/>
            <a:r>
              <a:rPr lang="pl-PL" dirty="0"/>
              <a:t>Wnioskodawca posiada odpowiednie kwalifikacje/doświadczenie/wykształcenie w odniesieniu do rodzaju planowanej działalności. Weryfikacja nastąpi  </a:t>
            </a:r>
            <a:br>
              <a:rPr lang="pl-PL" dirty="0"/>
            </a:br>
            <a:r>
              <a:rPr lang="pl-PL" dirty="0"/>
              <a:t>na podstawie wniosku oraz  załączników. Uzyskanie punktów w tym kryterium będzie możliwe po przedłożeniu przynajmniej jednego dokumentu potwierdzającego kwalifikacje/ doświadczenie/ wykształcenie </a:t>
            </a:r>
            <a:br>
              <a:rPr lang="pl-PL" dirty="0"/>
            </a:br>
            <a:r>
              <a:rPr lang="pl-PL" dirty="0"/>
              <a:t>tj. zaświadczenia o ukończeniu kursów, świadectwa ukończenia szkoły/szkolenia, dyplomy, świadectwa pracy, referencje.</a:t>
            </a:r>
          </a:p>
          <a:p>
            <a:endParaRPr lang="pl-PL" sz="1600" dirty="0"/>
          </a:p>
          <a:p>
            <a:r>
              <a:rPr lang="pl-PL" sz="2000" b="1" dirty="0"/>
              <a:t>3. Utworzenie miejsca pracy w ramach wdrażania operacji LSR </a:t>
            </a:r>
          </a:p>
          <a:p>
            <a:endParaRPr lang="pl-PL" sz="2000" b="1" dirty="0"/>
          </a:p>
          <a:p>
            <a:pPr algn="just"/>
            <a:r>
              <a:rPr lang="pl-PL" dirty="0"/>
              <a:t>Preferowane będą operacje zakładające utworzenie więcej niż 1 miejsca pracy w przeliczeniu na pełne etaty średniorocznie. </a:t>
            </a:r>
            <a:endParaRPr lang="pl-PL" sz="2000" b="1" dirty="0"/>
          </a:p>
          <a:p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Dodatkowe punkty można uzyskać, jeżeli Wnioskodawca w ramach tworzenia miejsc pracy zatrudni min. 1 osobę z grup defaworyzowanych określoną w LSR,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Zatrudnienie osoby bezrobotnej.</a:t>
            </a:r>
          </a:p>
          <a:p>
            <a:endParaRPr lang="pl-PL" dirty="0"/>
          </a:p>
          <a:p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82E6F4-3122-44CB-ACE1-F3BC8F1E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163" y="3095626"/>
            <a:ext cx="3108393" cy="20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A233567-4672-4E05-BEF0-CA78759C7C8D}"/>
              </a:ext>
            </a:extLst>
          </p:cNvPr>
          <p:cNvSpPr txBox="1"/>
          <p:nvPr/>
        </p:nvSpPr>
        <p:spPr>
          <a:xfrm>
            <a:off x="514350" y="123825"/>
            <a:ext cx="8582025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4. Rodzaj preferowanej działalności</a:t>
            </a:r>
          </a:p>
          <a:p>
            <a:endParaRPr lang="pl-PL" sz="1600" dirty="0"/>
          </a:p>
          <a:p>
            <a:pPr algn="just"/>
            <a:r>
              <a:rPr lang="pl-PL" dirty="0"/>
              <a:t>Kryterium preferuje operacje związane z prowadzeniem działalności gospodarczej w zakresie turystyki z wyłączeniem agroturystyki (główną lub przeważającą działalnością są usługi turystyczne).</a:t>
            </a:r>
          </a:p>
          <a:p>
            <a:endParaRPr lang="pl-PL" sz="1600" dirty="0"/>
          </a:p>
          <a:p>
            <a:r>
              <a:rPr lang="pl-PL" sz="2000" b="1" dirty="0"/>
              <a:t>5. Ochrona środowiska i klimatu</a:t>
            </a:r>
          </a:p>
          <a:p>
            <a:r>
              <a:rPr lang="pl-PL" sz="1600" dirty="0"/>
              <a:t> </a:t>
            </a:r>
          </a:p>
          <a:p>
            <a:pPr algn="just"/>
            <a:r>
              <a:rPr lang="pl-PL" dirty="0"/>
              <a:t>Kryterium preferuje operacje, które przyczynią się do ochrony środowiska lub przeciwdziałają zmianom klimatu. Przeciwdziałanie zmianom klimatu następuje poprzez wykonywanie usług za pomocą technologii, maszyn, urządzeń </a:t>
            </a:r>
            <a:br>
              <a:rPr lang="pl-PL" dirty="0"/>
            </a:br>
            <a:r>
              <a:rPr lang="pl-PL" dirty="0"/>
              <a:t>i sprzętu ograniczających niekorzystne oddziaływanie na środowisko naturalne. Przy wykonywaniu usług zastosowane będą rozwiązania służące oszczędności zasobów, energii, wody w sposób niskoemisyjny. </a:t>
            </a:r>
          </a:p>
          <a:p>
            <a:endParaRPr lang="pl-PL" dirty="0"/>
          </a:p>
          <a:p>
            <a:r>
              <a:rPr lang="pl-PL" sz="2000" b="1" dirty="0"/>
              <a:t>6. Innowacyjność operacji</a:t>
            </a:r>
          </a:p>
          <a:p>
            <a:endParaRPr lang="pl-PL" sz="1600" b="1" dirty="0"/>
          </a:p>
          <a:p>
            <a:pPr algn="just"/>
            <a:r>
              <a:rPr lang="pl-PL" dirty="0"/>
              <a:t>Innowacyjność oznacza powstanie nowej usługi/produktu/towaru, dotychczas nieoferowanego na obszarze objętym LSR; zastosowanie nowych sposobów organizacji lub zarządzania, wcześniej niestosowanych na obszarze objętym LSR; nowatorskim wykorzystaniu lokalnych zasobów i surowców, wcześniej nie stosowanym na obszarze LSR;  nowym sposobie zaangażowania lokalnej społeczności w proces rozwoju; upowszechnieniu lub wykorzystaniu nowoczesnych technik informacyjno-komunikacyjnych.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9FBF31-FAE2-48FA-A72A-A3DC9107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229" y="295274"/>
            <a:ext cx="2722697" cy="242993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376FAF8-1D49-4525-A849-86F401AC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229" y="3382699"/>
            <a:ext cx="2666999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BC4A409-62A9-4514-BD73-1EF6E5DFE108}"/>
              </a:ext>
            </a:extLst>
          </p:cNvPr>
          <p:cNvSpPr txBox="1"/>
          <p:nvPr/>
        </p:nvSpPr>
        <p:spPr>
          <a:xfrm>
            <a:off x="533400" y="1285875"/>
            <a:ext cx="932497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Dziękujemy za zapoznanie się </a:t>
            </a:r>
          </a:p>
          <a:p>
            <a:pPr algn="ctr"/>
            <a:r>
              <a:rPr lang="pl-PL" sz="2000" b="1" dirty="0"/>
              <a:t>z materiałem !</a:t>
            </a:r>
          </a:p>
          <a:p>
            <a:pPr algn="ctr"/>
            <a:r>
              <a:rPr lang="pl-PL" sz="2000" b="1" dirty="0"/>
              <a:t> 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ŻYCZYMY POWODZENIA 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pPr algn="ctr"/>
            <a:r>
              <a:rPr lang="pl-PL" sz="2000" b="1" i="1" dirty="0"/>
              <a:t>W przypadku pojawienia się pytań lub wątpliwości zachęcamy do kontaktu telefonicznego</a:t>
            </a:r>
          </a:p>
          <a:p>
            <a:pPr algn="ctr"/>
            <a:r>
              <a:rPr lang="pl-PL" sz="2000" b="1" i="1" dirty="0"/>
              <a:t>lub mailowego (z uwagi na obecną sytuację epidemiologiczną) KONTAKT DO NAS</a:t>
            </a:r>
          </a:p>
          <a:p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26532A-E197-4AA9-A65B-AC1B51D3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25" y="5170169"/>
            <a:ext cx="1843087" cy="18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B544871-6922-4094-91D7-A8344C3F18EE}"/>
              </a:ext>
            </a:extLst>
          </p:cNvPr>
          <p:cNvSpPr txBox="1"/>
          <p:nvPr/>
        </p:nvSpPr>
        <p:spPr>
          <a:xfrm>
            <a:off x="533400" y="600074"/>
            <a:ext cx="1033462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Bialskopodlaska Lokalna Grupa Działania</a:t>
            </a:r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ul. Sapieżyńska 2/15 </a:t>
            </a:r>
          </a:p>
          <a:p>
            <a:pPr algn="ctr"/>
            <a:r>
              <a:rPr lang="pl-PL" sz="2000" b="1" dirty="0"/>
              <a:t>21-500 Biała Podlaska </a:t>
            </a:r>
          </a:p>
          <a:p>
            <a:pPr algn="ctr"/>
            <a:r>
              <a:rPr lang="pl-PL" sz="2000" b="1" dirty="0"/>
              <a:t>Godziny pracy: 8:00-16:00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83/ 343-39-97</a:t>
            </a:r>
          </a:p>
          <a:p>
            <a:pPr algn="ctr"/>
            <a:r>
              <a:rPr lang="pl-PL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biuro@blgd.eu</a:t>
            </a:r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r>
              <a:rPr lang="pl-PL" sz="2000" dirty="0"/>
              <a:t>Wszystkie bieżące informacje znajdziecie Państwo  na naszej stronie internetowej:</a:t>
            </a:r>
          </a:p>
          <a:p>
            <a:pPr algn="ctr"/>
            <a:endParaRPr lang="pl-PL" sz="2000" dirty="0"/>
          </a:p>
          <a:p>
            <a:pPr algn="ctr"/>
            <a:r>
              <a:rPr lang="pl-PL" sz="2000" b="1" dirty="0"/>
              <a:t>  www.blgd.eu</a:t>
            </a:r>
          </a:p>
          <a:p>
            <a:pPr algn="ctr"/>
            <a:endParaRPr lang="pl-PL" sz="2000" b="1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46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C2067F-49BA-4129-A8BD-34B3C727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666750"/>
            <a:ext cx="8671062" cy="5374612"/>
          </a:xfrm>
        </p:spPr>
        <p:txBody>
          <a:bodyPr>
            <a:normAutofit/>
          </a:bodyPr>
          <a:lstStyle/>
          <a:p>
            <a:pPr>
              <a:tabLst>
                <a:tab pos="0" algn="l"/>
              </a:tabLst>
            </a:pPr>
            <a:r>
              <a:rPr lang="pl-PL" sz="2000" b="1" dirty="0">
                <a:solidFill>
                  <a:schemeClr val="tx1"/>
                </a:solidFill>
              </a:rPr>
              <a:t>                                 Nabór wniosków 1/2022</a:t>
            </a:r>
            <a:br>
              <a:rPr lang="pl-PL" sz="2000" dirty="0">
                <a:solidFill>
                  <a:schemeClr val="tx1"/>
                </a:solidFill>
              </a:rPr>
            </a:br>
            <a:br>
              <a:rPr lang="pl-PL" sz="2000" dirty="0">
                <a:solidFill>
                  <a:schemeClr val="tx1"/>
                </a:solidFill>
              </a:rPr>
            </a:b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* </a:t>
            </a:r>
            <a:r>
              <a:rPr lang="pl-PL" sz="1800" dirty="0">
                <a:solidFill>
                  <a:schemeClr val="tx1"/>
                </a:solidFill>
              </a:rPr>
              <a:t>termin składania wniosków: </a:t>
            </a:r>
            <a:r>
              <a:rPr lang="pl-PL" sz="1800" b="1" dirty="0">
                <a:solidFill>
                  <a:schemeClr val="tx1"/>
                </a:solidFill>
              </a:rPr>
              <a:t>od 27 grudnia 2021r. do 14 stycznia 2022r. 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   w godzinach 8:30-15:30</a:t>
            </a:r>
            <a:br>
              <a:rPr lang="pl-PL" sz="1800" dirty="0">
                <a:solidFill>
                  <a:schemeClr val="tx1"/>
                </a:solidFill>
              </a:rPr>
            </a:b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* </a:t>
            </a:r>
            <a:r>
              <a:rPr lang="pl-PL" sz="1800" dirty="0">
                <a:solidFill>
                  <a:schemeClr val="tx1"/>
                </a:solidFill>
              </a:rPr>
              <a:t>miejsce składania wniosków: </a:t>
            </a:r>
            <a:r>
              <a:rPr lang="pl-PL" sz="1800" b="1" dirty="0">
                <a:solidFill>
                  <a:schemeClr val="tx1"/>
                </a:solidFill>
              </a:rPr>
              <a:t>Biuro BLGD przy ulicy Sapieżyńskiej 2/15 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   w Białej Podlaskiej</a:t>
            </a:r>
            <a:br>
              <a:rPr lang="pl-PL" sz="1800" dirty="0">
                <a:solidFill>
                  <a:schemeClr val="tx1"/>
                </a:solidFill>
              </a:rPr>
            </a:b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* </a:t>
            </a:r>
            <a:r>
              <a:rPr lang="pl-PL" sz="1800" dirty="0">
                <a:solidFill>
                  <a:schemeClr val="tx1"/>
                </a:solidFill>
              </a:rPr>
              <a:t>tryb składania wniosków: </a:t>
            </a:r>
            <a:r>
              <a:rPr lang="pl-PL" sz="1800" b="1" dirty="0">
                <a:solidFill>
                  <a:schemeClr val="tx1"/>
                </a:solidFill>
              </a:rPr>
              <a:t>Należy złożyć oryginał wniosku wraz z załącznikami     w wersji papierowej oraz wniosek i biznesplan w wersji elektronicznej.</a:t>
            </a:r>
            <a:br>
              <a:rPr lang="pl-PL" sz="1800" b="1" dirty="0">
                <a:solidFill>
                  <a:schemeClr val="tx1"/>
                </a:solidFill>
              </a:rPr>
            </a:b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* </a:t>
            </a:r>
            <a:r>
              <a:rPr lang="pl-PL" sz="1800" dirty="0">
                <a:solidFill>
                  <a:schemeClr val="tx1"/>
                </a:solidFill>
              </a:rPr>
              <a:t>limit środków: </a:t>
            </a:r>
            <a:r>
              <a:rPr lang="pl-PL" sz="1800" b="1" dirty="0">
                <a:solidFill>
                  <a:schemeClr val="tx1"/>
                </a:solidFill>
              </a:rPr>
              <a:t>526 296,98 EUR (co przy kursie 4,00 PLN/EUR stanowi odpowiednio: 2 105 187,92 zł.)</a:t>
            </a:r>
            <a:br>
              <a:rPr lang="pl-PL" sz="1800" b="1" dirty="0">
                <a:solidFill>
                  <a:schemeClr val="tx1"/>
                </a:solidFill>
              </a:rPr>
            </a:br>
            <a:endParaRPr lang="pl-PL" sz="1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23A928-3B7D-4B3A-A847-FC78B6C1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337" y="5199017"/>
            <a:ext cx="9078686" cy="9922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/>
              <a:t>Limit naboru ustalany jest w walucie EURO, który zostanie przeliczony przez Zarząd Województwa Lubelskiego po kursie bieżącym (kurs wymiany euro do złotego, publikowany przez Europejski Bank Centralny (EBC) z przedostatniego dnia pracy Komisji Europejskiej </a:t>
            </a:r>
            <a:br>
              <a:rPr lang="pl-PL" dirty="0"/>
            </a:br>
            <a:r>
              <a:rPr lang="pl-PL" dirty="0"/>
              <a:t>w miesiącu poprzedzającym miesiąc dokonania obliczeń).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04EBB2-8B47-41B2-8599-A7D45BF7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191" y="234357"/>
            <a:ext cx="2721134" cy="21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0A7D0E-1D32-42B4-ACBA-E08B9F2F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FORMA WSPARCIA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26A7D6-CCF3-4F91-87C9-83214D8F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9276052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Bezzwrotna premia: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</a:rPr>
              <a:t>100 000,00 zł/Wnioskodawcę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Wypłacana w dwóch transzach: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</a:rPr>
              <a:t>I TRANSZA : 80 % kwoty pomocy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</a:rPr>
              <a:t>II TRANSZA : 20 % kwoty pomocy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C5395E-EF29-4F79-923A-3DA74F62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755" y="986675"/>
            <a:ext cx="3651826" cy="26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2C89811-7F7E-41B0-B5F2-AFA3B292C1B5}"/>
              </a:ext>
            </a:extLst>
          </p:cNvPr>
          <p:cNvSpPr txBox="1"/>
          <p:nvPr/>
        </p:nvSpPr>
        <p:spPr>
          <a:xfrm>
            <a:off x="523875" y="1047750"/>
            <a:ext cx="796451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KTO MOŻE UBIEGAĆ SIĘ O POMOC?</a:t>
            </a:r>
          </a:p>
          <a:p>
            <a:endParaRPr lang="pl-PL" sz="2400" b="1" dirty="0"/>
          </a:p>
          <a:p>
            <a:r>
              <a:rPr lang="pl-PL" u="sng" dirty="0"/>
              <a:t>O pomoc mogą ubiegać się osoby fizyczne :</a:t>
            </a:r>
          </a:p>
          <a:p>
            <a:endParaRPr lang="pl-PL" dirty="0"/>
          </a:p>
          <a:p>
            <a:r>
              <a:rPr lang="pl-PL" dirty="0"/>
              <a:t>• pełnoletnie,</a:t>
            </a:r>
          </a:p>
          <a:p>
            <a:endParaRPr lang="pl-PL" dirty="0"/>
          </a:p>
          <a:p>
            <a:pPr algn="just"/>
            <a:r>
              <a:rPr lang="pl-PL" dirty="0"/>
              <a:t>• posiadające obywatelstwo państwa członkowskiego Unii Europejskiej,</a:t>
            </a:r>
          </a:p>
          <a:p>
            <a:endParaRPr lang="pl-PL" dirty="0"/>
          </a:p>
          <a:p>
            <a:r>
              <a:rPr lang="pl-PL" dirty="0"/>
              <a:t>• mające miejsce zamieszkania na obszarze wiejskim objętym LSR.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006958F-B13F-4DC9-B3A3-47EBD9854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388" y="2314574"/>
            <a:ext cx="2746887" cy="28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F90C956-9182-428D-B77A-FD6478C48366}"/>
              </a:ext>
            </a:extLst>
          </p:cNvPr>
          <p:cNvSpPr txBox="1"/>
          <p:nvPr/>
        </p:nvSpPr>
        <p:spPr>
          <a:xfrm>
            <a:off x="459190" y="361950"/>
            <a:ext cx="1088508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POMOC JEST PRZYZNAWANA JEŻELI:</a:t>
            </a:r>
          </a:p>
          <a:p>
            <a:endParaRPr lang="pl-PL" b="1" u="sng" dirty="0"/>
          </a:p>
          <a:p>
            <a:r>
              <a:rPr lang="pl-PL" sz="1200" u="sng" dirty="0"/>
              <a:t>Beneficjent który ubiega się o jej przyznanie:</a:t>
            </a:r>
          </a:p>
          <a:p>
            <a:endParaRPr lang="pl-PL" sz="1200" dirty="0"/>
          </a:p>
          <a:p>
            <a:r>
              <a:rPr lang="pl-PL" sz="1200" dirty="0"/>
              <a:t>* Na dzień składania wniosku nie podlega ubezpieczeniu społecznemu rolników z mocy ustawy</a:t>
            </a:r>
          </a:p>
          <a:p>
            <a:pPr marL="85725"/>
            <a:r>
              <a:rPr lang="pl-PL" sz="1200" dirty="0"/>
              <a:t>i w pełnym zakresie, chyba że podejmuje działalność sklasyfikowaną w PKD jako produkcja artykułów spożywczych lub napojów;</a:t>
            </a:r>
          </a:p>
          <a:p>
            <a:endParaRPr lang="pl-PL" sz="1200" dirty="0"/>
          </a:p>
          <a:p>
            <a:r>
              <a:rPr lang="pl-PL" sz="1200" dirty="0"/>
              <a:t>* W okresie 3 miesięcy poprzedzających dzień złożenia wniosku o przyznanie pomocy nie wykonywał działalności gospodarczej;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  <a:p>
            <a:r>
              <a:rPr lang="pl-PL" sz="1200" dirty="0"/>
              <a:t>* Nie otrzymał dotychczas pomocy na operacje w tym zakresie;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  <a:p>
            <a:r>
              <a:rPr lang="pl-PL" sz="1200" dirty="0"/>
              <a:t>* Operacja będzie realizowana nie więcej niż w 2 etapach, a wykonanie zakresu</a:t>
            </a:r>
          </a:p>
          <a:p>
            <a:r>
              <a:rPr lang="pl-PL" sz="1200" dirty="0"/>
              <a:t>rzeczowego zgodnie z zestawieniem rzeczowo-finansowym operacji, w tym poniesienie</a:t>
            </a:r>
          </a:p>
          <a:p>
            <a:r>
              <a:rPr lang="pl-PL" sz="1200" dirty="0"/>
              <a:t>przez beneficjenta kosztów kwalifikowalnych operacji oraz złożenie wniosku o płatność</a:t>
            </a:r>
          </a:p>
          <a:p>
            <a:r>
              <a:rPr lang="pl-PL" sz="1200" dirty="0"/>
              <a:t>końcową wypłacaną po zrealizowaniu całej operacji, nastąpi w terminie 2 lat od dnia</a:t>
            </a:r>
          </a:p>
          <a:p>
            <a:r>
              <a:rPr lang="pl-PL" sz="1200" dirty="0"/>
              <a:t>zawarcia umowy, lecz nie później niż do dnia 30 czerwca 2024r. ;</a:t>
            </a:r>
          </a:p>
          <a:p>
            <a:endParaRPr lang="pl-PL" sz="1200" dirty="0"/>
          </a:p>
          <a:p>
            <a:r>
              <a:rPr lang="pl-PL" sz="1200" dirty="0"/>
              <a:t>* Operacja, która obejmuje koszty inwestycyjne, zakłada realizację inwestycji</a:t>
            </a:r>
          </a:p>
          <a:p>
            <a:r>
              <a:rPr lang="pl-PL" sz="1200" dirty="0"/>
              <a:t>na obszarze wiejskim objętym LSR, chyba że operacja dotyczy inwestycji polegającej </a:t>
            </a:r>
            <a:br>
              <a:rPr lang="pl-PL" sz="1200" dirty="0"/>
            </a:br>
            <a:r>
              <a:rPr lang="pl-PL" sz="1200" dirty="0"/>
              <a:t>na budowie albo przebudowie liniowego obiektu budowlanego, którego odcinek będzie</a:t>
            </a:r>
          </a:p>
          <a:p>
            <a:r>
              <a:rPr lang="pl-PL" sz="1200" dirty="0"/>
              <a:t>zlokalizowany poza tym obszarem;</a:t>
            </a:r>
          </a:p>
          <a:p>
            <a:endParaRPr lang="pl-PL" sz="1200" dirty="0"/>
          </a:p>
          <a:p>
            <a:r>
              <a:rPr lang="pl-PL" sz="1200" dirty="0"/>
              <a:t>* Inwestycje trwałe związane z nieruchomością w ramach operacji będą</a:t>
            </a:r>
          </a:p>
          <a:p>
            <a:r>
              <a:rPr lang="pl-PL" sz="1200" dirty="0"/>
              <a:t>realizowane na nieruchomości będącej własnością lub współwłasnością podmiotu</a:t>
            </a:r>
          </a:p>
          <a:p>
            <a:r>
              <a:rPr lang="pl-PL" sz="1200" dirty="0"/>
              <a:t>ubiegającego się o przyznanie pomocy lub podmiot ten posiada prawo do dysponowania</a:t>
            </a:r>
          </a:p>
          <a:p>
            <a:r>
              <a:rPr lang="pl-PL" sz="1200" dirty="0"/>
              <a:t>nieruchomością na cele określone we wniosku o przyznanie pomocy co najmniej przez okres</a:t>
            </a:r>
          </a:p>
          <a:p>
            <a:r>
              <a:rPr lang="pl-PL" sz="1200" dirty="0"/>
              <a:t>realizacji operacji oraz okres podlegania zobowiązaniu do zapewnienia trwałości operacji</a:t>
            </a:r>
          </a:p>
          <a:p>
            <a:endParaRPr lang="pl-PL" sz="1200" dirty="0"/>
          </a:p>
          <a:p>
            <a:r>
              <a:rPr lang="pl-PL" sz="1200" dirty="0"/>
              <a:t>* Realizacja operacji nie jest możliwa bez udziału środków publicznych.</a:t>
            </a:r>
          </a:p>
          <a:p>
            <a:endParaRPr lang="pl-PL" sz="1200" dirty="0"/>
          </a:p>
          <a:p>
            <a:endParaRPr lang="pl-PL" sz="1200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8F401E-13E2-4219-BE53-215BE35DD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0" y="2952750"/>
            <a:ext cx="451286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A468E21-5913-42AB-B1CF-274E539D6F47}"/>
              </a:ext>
            </a:extLst>
          </p:cNvPr>
          <p:cNvSpPr txBox="1"/>
          <p:nvPr/>
        </p:nvSpPr>
        <p:spPr>
          <a:xfrm>
            <a:off x="533400" y="476249"/>
            <a:ext cx="7419975" cy="5666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Koszty kwalifikowalne </a:t>
            </a:r>
          </a:p>
          <a:p>
            <a:pPr algn="ctr"/>
            <a:endParaRPr lang="pl-PL" sz="2000" b="1" dirty="0"/>
          </a:p>
          <a:p>
            <a:r>
              <a:rPr lang="pl-PL" u="sng" dirty="0"/>
              <a:t>Co możemy sfinansować w ramach operacji:</a:t>
            </a:r>
          </a:p>
          <a:p>
            <a:r>
              <a:rPr lang="pl-PL" dirty="0"/>
              <a:t>Do kosztów kwalifikowalnych zalicza się koszty:</a:t>
            </a:r>
          </a:p>
          <a:p>
            <a:r>
              <a:rPr lang="pl-PL" dirty="0"/>
              <a:t>1) ogólne, o których mowa w art. 45 ust. 2 lit. c rozporządzenia</a:t>
            </a:r>
          </a:p>
          <a:p>
            <a:r>
              <a:rPr lang="pl-PL" dirty="0"/>
              <a:t>nr 1305/2013, zwane dalej "kosztami ogólnymi",</a:t>
            </a:r>
          </a:p>
          <a:p>
            <a:r>
              <a:rPr lang="pl-PL" dirty="0"/>
              <a:t>2) zakupu robót budowlanych lub usług,</a:t>
            </a:r>
          </a:p>
          <a:p>
            <a:r>
              <a:rPr lang="pl-PL" dirty="0"/>
              <a:t>3) zakupu lub rozwoju oprogramowania komputerowego oraz zakupu</a:t>
            </a:r>
          </a:p>
          <a:p>
            <a:r>
              <a:rPr lang="pl-PL" dirty="0"/>
              <a:t>patentów, licencji lub wynagrodzeń za przeniesienie autorskich praw</a:t>
            </a:r>
          </a:p>
          <a:p>
            <a:r>
              <a:rPr lang="pl-PL" dirty="0"/>
              <a:t>majątkowych lub znaków towarowych,</a:t>
            </a:r>
          </a:p>
          <a:p>
            <a:r>
              <a:rPr lang="pl-PL" dirty="0"/>
              <a:t>4) najmu lub dzierżawy maszyn, wyposażenia lub nieruchomości,</a:t>
            </a:r>
          </a:p>
          <a:p>
            <a:r>
              <a:rPr lang="pl-PL" dirty="0"/>
              <a:t>5) zakupu nowych maszyn lub wyposażenia</a:t>
            </a:r>
          </a:p>
          <a:p>
            <a:r>
              <a:rPr lang="pl-PL" dirty="0"/>
              <a:t>6) zakupu nowych środków transportu, z wyłączeniem zakupu</a:t>
            </a:r>
          </a:p>
          <a:p>
            <a:r>
              <a:rPr lang="pl-PL" dirty="0"/>
              <a:t>samochodów osobowych przeznaczonych do przewozu mniej niż 8</a:t>
            </a:r>
          </a:p>
          <a:p>
            <a:r>
              <a:rPr lang="pl-PL" dirty="0"/>
              <a:t>osób łącznie z kierowcą</a:t>
            </a:r>
          </a:p>
          <a:p>
            <a:r>
              <a:rPr lang="pl-PL" dirty="0"/>
              <a:t>7) zakupu nowych rzeczy innych niż wymienione w pkt 5 i 6, w tym</a:t>
            </a:r>
          </a:p>
          <a:p>
            <a:r>
              <a:rPr lang="pl-PL" dirty="0"/>
              <a:t>materiałów,</a:t>
            </a:r>
          </a:p>
          <a:p>
            <a:r>
              <a:rPr lang="pl-PL" dirty="0"/>
              <a:t>8) podatku od towarów i usług (VAT), zgodnie z art. 69 ust. 3 lit. c</a:t>
            </a:r>
          </a:p>
          <a:p>
            <a:r>
              <a:rPr lang="pl-PL" dirty="0"/>
              <a:t>rozporządzenia nr1303/2013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A53C839-094B-4E8C-8607-AB89BFB0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1870397"/>
            <a:ext cx="3667125" cy="27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CBEA493-F4E7-46F6-90B0-B3F5D9C2C306}"/>
              </a:ext>
            </a:extLst>
          </p:cNvPr>
          <p:cNvSpPr txBox="1"/>
          <p:nvPr/>
        </p:nvSpPr>
        <p:spPr>
          <a:xfrm>
            <a:off x="514350" y="447675"/>
            <a:ext cx="87487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Czego nie możemy finansować w ramach operacji :</a:t>
            </a:r>
          </a:p>
          <a:p>
            <a:endParaRPr lang="pl-PL" b="1" dirty="0"/>
          </a:p>
          <a:p>
            <a:pPr algn="just"/>
            <a:r>
              <a:rPr lang="pl-PL" dirty="0"/>
              <a:t>Pomoc </a:t>
            </a:r>
            <a:r>
              <a:rPr lang="pl-PL" u="sng" dirty="0"/>
              <a:t>nie przysługuje</a:t>
            </a:r>
            <a:r>
              <a:rPr lang="pl-PL" dirty="0"/>
              <a:t>, jeżeli działalność gospodarcza będąca przedmiotem tej operacji jest sklasyfikowana w przepisach rozporządzenia Rady Ministrów z dnia </a:t>
            </a:r>
            <a:br>
              <a:rPr lang="pl-PL" dirty="0"/>
            </a:br>
            <a:r>
              <a:rPr lang="pl-PL" dirty="0"/>
              <a:t>24 grudnia 2007 r. w sprawie Polskiej Klasyfikacji Działalności (PKD) jako:</a:t>
            </a:r>
          </a:p>
          <a:p>
            <a:r>
              <a:rPr lang="pl-PL" dirty="0"/>
              <a:t>1) działalność usługowa wspomagająca rolnictwo i następująca po zbiorach;</a:t>
            </a:r>
          </a:p>
          <a:p>
            <a:r>
              <a:rPr lang="pl-PL" dirty="0"/>
              <a:t>2) górnictwo i wydobywanie;</a:t>
            </a:r>
          </a:p>
          <a:p>
            <a:r>
              <a:rPr lang="pl-PL" dirty="0"/>
              <a:t>3) działalność usługowa wspomagająca górnictwo i wydobywanie;</a:t>
            </a:r>
          </a:p>
          <a:p>
            <a:r>
              <a:rPr lang="pl-PL" dirty="0"/>
              <a:t>4) przetwarzanie i konserwowanie ryb, skorupiaków i mięczaków;</a:t>
            </a:r>
          </a:p>
          <a:p>
            <a:r>
              <a:rPr lang="pl-PL" dirty="0"/>
              <a:t>5) wytwarzanie i przetwarzanie koksu i produktów rafinacji ropy naftowej;</a:t>
            </a:r>
          </a:p>
          <a:p>
            <a:r>
              <a:rPr lang="pl-PL" dirty="0"/>
              <a:t>6) produkcja chemikaliów oraz wyrobów chemicznych;</a:t>
            </a:r>
          </a:p>
          <a:p>
            <a:r>
              <a:rPr lang="pl-PL" dirty="0"/>
              <a:t>7) produkcja podstawowych substancji farmaceutycznych oraz leków i pozostałych</a:t>
            </a:r>
          </a:p>
          <a:p>
            <a:r>
              <a:rPr lang="pl-PL" dirty="0"/>
              <a:t>wyrobów farmaceutycznych;</a:t>
            </a:r>
          </a:p>
          <a:p>
            <a:r>
              <a:rPr lang="pl-PL" dirty="0"/>
              <a:t>8) produkcja metali;</a:t>
            </a:r>
          </a:p>
          <a:p>
            <a:r>
              <a:rPr lang="pl-PL" dirty="0"/>
              <a:t>9) produkcja pojazdów samochodowych, przyczep i naczep oraz motocykli;</a:t>
            </a:r>
          </a:p>
          <a:p>
            <a:r>
              <a:rPr lang="pl-PL" dirty="0"/>
              <a:t>10) transport lotniczy i kolejowy;</a:t>
            </a:r>
          </a:p>
          <a:p>
            <a:r>
              <a:rPr lang="pl-PL" dirty="0"/>
              <a:t>11) gospodarka magazynowa.</a:t>
            </a:r>
          </a:p>
        </p:txBody>
      </p:sp>
    </p:spTree>
    <p:extLst>
      <p:ext uri="{BB962C8B-B14F-4D97-AF65-F5344CB8AC3E}">
        <p14:creationId xmlns:p14="http://schemas.microsoft.com/office/powerpoint/2010/main" val="343440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FA413CE-8C29-43E3-82F4-29E0C59BB4A8}"/>
              </a:ext>
            </a:extLst>
          </p:cNvPr>
          <p:cNvSpPr txBox="1"/>
          <p:nvPr/>
        </p:nvSpPr>
        <p:spPr>
          <a:xfrm>
            <a:off x="533399" y="257176"/>
            <a:ext cx="843915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Zobowiązania Beneficjenta: </a:t>
            </a:r>
          </a:p>
          <a:p>
            <a:endParaRPr lang="pl-PL" dirty="0"/>
          </a:p>
          <a:p>
            <a:pPr algn="just"/>
            <a:r>
              <a:rPr lang="pl-PL" b="1" dirty="0"/>
              <a:t>* </a:t>
            </a:r>
            <a:r>
              <a:rPr lang="pl-PL" dirty="0"/>
              <a:t>Podjęcie we własnym imieniu działalności gospodarczej oraz zgłoszenie podmiotu ubiegającego się o przyznanie pomocy do ubezpieczenia emerytalnego, ubezpieczeń rentowych i ubezpieczenia wypadkowego z tytułu wykonywania tej działalności</a:t>
            </a:r>
          </a:p>
          <a:p>
            <a:r>
              <a:rPr lang="pl-PL" dirty="0"/>
              <a:t>lub</a:t>
            </a:r>
          </a:p>
          <a:p>
            <a:endParaRPr lang="pl-PL" dirty="0"/>
          </a:p>
          <a:p>
            <a:pPr algn="just"/>
            <a:r>
              <a:rPr lang="pl-PL" b="1" dirty="0"/>
              <a:t>* </a:t>
            </a:r>
            <a:r>
              <a:rPr lang="pl-PL" dirty="0"/>
              <a:t>Utworzenie co najmniej jednego miejsca pracy </a:t>
            </a:r>
            <a:br>
              <a:rPr lang="pl-PL" dirty="0"/>
            </a:br>
            <a:r>
              <a:rPr lang="pl-PL" dirty="0"/>
              <a:t>w przeliczeniu na pełne etaty średnioroczne oraz utrzymanie go przez </a:t>
            </a:r>
            <a:br>
              <a:rPr lang="pl-PL" dirty="0"/>
            </a:br>
            <a:r>
              <a:rPr lang="pl-PL" dirty="0"/>
              <a:t>co najmniej 2 lata w okresie od zawarcia umowy do dnia, w którym upływają </a:t>
            </a:r>
            <a:br>
              <a:rPr lang="pl-PL" dirty="0"/>
            </a:br>
            <a:r>
              <a:rPr lang="pl-PL" dirty="0"/>
              <a:t>2 lata od dnia wypłaty płatności końcowej.</a:t>
            </a:r>
          </a:p>
          <a:p>
            <a:endParaRPr lang="pl-PL" dirty="0"/>
          </a:p>
          <a:p>
            <a:pPr algn="just"/>
            <a:r>
              <a:rPr lang="pl-PL" b="1" dirty="0"/>
              <a:t>*</a:t>
            </a:r>
            <a:r>
              <a:rPr lang="pl-PL" dirty="0"/>
              <a:t> Zobowiązanie w zakresie podlegania ubezpieczeniom uznaje się również </a:t>
            </a:r>
            <a:br>
              <a:rPr lang="pl-PL" dirty="0"/>
            </a:br>
            <a:r>
              <a:rPr lang="pl-PL" dirty="0"/>
              <a:t>za zrealizowane, jeżeli - w przypadku zbiegu tytułu do ubezpieczeń społecznych z powodu objęcia beneficjenta obowiązkowymi ubezpieczeniami społecznymi z tytułu zasiłku macierzyńskiego – beneficjent podlega obowiązkowo tylko ubezpieczeniu zdrowotnemu z tytułu wykonywania działalności gospodarczej.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84E7C5-A15E-42F0-93D9-371BB99AF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992" y="1392169"/>
            <a:ext cx="3518807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86D85DA-2CDF-4666-898D-724767C3516A}"/>
              </a:ext>
            </a:extLst>
          </p:cNvPr>
          <p:cNvSpPr txBox="1"/>
          <p:nvPr/>
        </p:nvSpPr>
        <p:spPr>
          <a:xfrm>
            <a:off x="1722947" y="822385"/>
            <a:ext cx="7486290" cy="3828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W ramach podejmowania działalności gospodarczej wnioskodawca ma możliwość ponoszenia kosztów podnoszenia kompetencji osób realizujących operację.</a:t>
            </a:r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r>
              <a:rPr lang="pl-PL" dirty="0"/>
              <a:t>Pomoc jest skierowana do osób realizujących operacje z zakresu podejmowania działalności gospodarczej. Projekt pozwala beneficjentom </a:t>
            </a:r>
            <a:br>
              <a:rPr lang="pl-PL" dirty="0"/>
            </a:br>
            <a:r>
              <a:rPr lang="pl-PL" dirty="0"/>
              <a:t>ponosić koszty na kształcenie w kierunku zgodnym  z przedmiotem operacji. Możliwość ze skorzystania z tej formy pomocy jest możliwa po ujęciu jej we wniosku o przyznanie pomocy </a:t>
            </a:r>
            <a:br>
              <a:rPr lang="pl-PL" dirty="0"/>
            </a:br>
            <a:r>
              <a:rPr lang="pl-PL" dirty="0"/>
              <a:t>w opisie zakresu planowanej operacji. </a:t>
            </a:r>
          </a:p>
          <a:p>
            <a:endParaRPr lang="pl-PL" b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94257F8-D588-4758-A79D-19FD5091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0" y="4616037"/>
            <a:ext cx="2710670" cy="1914410"/>
          </a:xfrm>
          <a:prstGeom prst="rect">
            <a:avLst/>
          </a:prstGeom>
        </p:spPr>
      </p:pic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C0DF90FD-2100-4C98-B5D1-A2C217A9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4616037"/>
            <a:ext cx="2867670" cy="19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1519</Words>
  <Application>Microsoft Office PowerPoint</Application>
  <PresentationFormat>Panoramiczny</PresentationFormat>
  <Paragraphs>157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Faseta</vt:lpstr>
      <vt:lpstr>   </vt:lpstr>
      <vt:lpstr>                                 Nabór wniosków 1/2022   * termin składania wniosków: od 27 grudnia 2021r. do 14 stycznia 2022r.     w godzinach 8:30-15:30  * miejsce składania wniosków: Biuro BLGD przy ulicy Sapieżyńskiej 2/15     w Białej Podlaskiej  * tryb składania wniosków: Należy złożyć oryginał wniosku wraz z załącznikami     w wersji papierowej oraz wniosek i biznesplan w wersji elektronicznej.  * limit środków: 526 296,98 EUR (co przy kursie 4,00 PLN/EUR stanowi odpowiednio: 2 105 187,92 zł.) </vt:lpstr>
      <vt:lpstr>FORMA WSPARCIA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Wsparcie finansowe ze środków Programu Rozwoju Obszarów Wiejskich w latach 2014-2020 w zakresie podejmowania działalności gospodarczej na obszarze wiejskim objętym strategią rozwoju lokalnego kierowanego przez społeczność.   </dc:title>
  <dc:creator>BLGD Biała Podlaska</dc:creator>
  <cp:lastModifiedBy>BLGD Biała Podlaska</cp:lastModifiedBy>
  <cp:revision>18</cp:revision>
  <dcterms:created xsi:type="dcterms:W3CDTF">2021-11-22T07:52:53Z</dcterms:created>
  <dcterms:modified xsi:type="dcterms:W3CDTF">2021-12-16T07:58:29Z</dcterms:modified>
</cp:coreProperties>
</file>